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307" r:id="rId10"/>
    <p:sldId id="266" r:id="rId11"/>
    <p:sldId id="308" r:id="rId12"/>
    <p:sldId id="309" r:id="rId13"/>
    <p:sldId id="269" r:id="rId14"/>
    <p:sldId id="271" r:id="rId15"/>
    <p:sldId id="272" r:id="rId16"/>
    <p:sldId id="273" r:id="rId17"/>
    <p:sldId id="313" r:id="rId18"/>
    <p:sldId id="314" r:id="rId19"/>
    <p:sldId id="277" r:id="rId20"/>
    <p:sldId id="276" r:id="rId21"/>
    <p:sldId id="278" r:id="rId22"/>
    <p:sldId id="279" r:id="rId23"/>
    <p:sldId id="280" r:id="rId24"/>
    <p:sldId id="281" r:id="rId25"/>
    <p:sldId id="283" r:id="rId26"/>
    <p:sldId id="304" r:id="rId27"/>
  </p:sldIdLst>
  <p:sldSz cx="12192000" cy="6858000"/>
  <p:notesSz cx="6797675" cy="9926638"/>
  <p:embeddedFontLst>
    <p:embeddedFont>
      <p:font typeface="Franklin Gothic" panose="020B060402020202020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ibre Franklin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64" autoAdjust="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aeRj8bJCiH-7Ee7nfHiJkf4KX6Avccy/edit#gid=209175366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2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>
                <a:solidFill>
                  <a:srgbClr val="F03CDB"/>
                </a:solidFill>
              </a:rPr>
              <a:t>NÃO CRIE CAIXAS DE TEXTOS ALÉM DAS DISPONÍVEIS NO SLIDE.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Utilizar imagens livres de direitos autorais e sem marca d’agua. Nesta lista, temos alguns bancos de imagem livre: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https://docs.google.com/spreadsheets/d/1XaeRj8bJCiH-7Ee7nfHiJkf4KX6Avccy/edit#gid=2091753662</a:t>
            </a:r>
            <a:endParaRPr sz="120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“título da aula”,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36</a:t>
            </a:r>
            <a:r>
              <a:rPr lang="pt-BR" sz="1200" b="0"/>
              <a:t>. Em casos de nomes extensos, selecione o texto e diminua de forma que fique equilibrado com o layout. Uma dica: é clicar no segundo “A” ao lado do tamanho da fonte.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b="1"/>
              <a:t>O exemplo anterior também serve para o “nome do professor”</a:t>
            </a:r>
            <a:r>
              <a:rPr lang="pt-BR" sz="1200" b="0"/>
              <a:t>, nesse caso, usando o </a:t>
            </a:r>
            <a:r>
              <a:rPr lang="pt-BR" sz="1200" b="1"/>
              <a:t>tamanho 12 </a:t>
            </a:r>
            <a:r>
              <a:rPr lang="pt-BR" sz="1200" b="0"/>
              <a:t>da fonte.</a:t>
            </a:r>
            <a:endParaRPr/>
          </a:p>
        </p:txBody>
      </p:sp>
      <p:sp>
        <p:nvSpPr>
          <p:cNvPr id="553" name="Google Shape;553;p2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Usar esse template </a:t>
            </a:r>
            <a:r>
              <a:rPr lang="pt-BR" sz="1200" b="1"/>
              <a:t>para citações</a:t>
            </a:r>
            <a:r>
              <a:rPr lang="pt-BR" sz="1200"/>
              <a:t>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/>
              <a:t>Ao editar o texto, </a:t>
            </a:r>
            <a:r>
              <a:rPr lang="pt-BR" sz="1200" b="1"/>
              <a:t>não altere o tamanho da fonte</a:t>
            </a:r>
            <a:r>
              <a:rPr lang="pt-BR" sz="1200"/>
              <a:t>, pois a mesma precisa seguir o </a:t>
            </a:r>
            <a:r>
              <a:rPr lang="pt-BR" sz="1200" b="1"/>
              <a:t>padrão do edit</a:t>
            </a:r>
            <a:r>
              <a:rPr lang="pt-BR" sz="1200"/>
              <a:t>, sendo tamanho </a:t>
            </a:r>
            <a:r>
              <a:rPr lang="pt-BR" sz="1200" b="1"/>
              <a:t>24</a:t>
            </a:r>
            <a:r>
              <a:rPr lang="pt-BR" sz="1200" b="0"/>
              <a:t>. Em casos de citações extensas, selecione o texto e diminua de forma que fique equilibrado com o layout. Uma dica, é clicar no segundo “A” ao lado do tamanho da fonte.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4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3CDB"/>
              </a:buClr>
              <a:buSzPts val="1200"/>
              <a:buFont typeface="Noto Sans Symbols"/>
              <a:buChar char="▪"/>
            </a:pPr>
            <a:r>
              <a:rPr lang="pt-BR" sz="1200" b="1" u="none" dirty="0">
                <a:solidFill>
                  <a:srgbClr val="F03CDB"/>
                </a:solidFill>
              </a:rPr>
              <a:t>NÃO CRIE CAIXAS DE TEXTOS ALÉM DAS DISPONÍVEIS NO SLIDE E NÃO ALTERE O TAMANHO DAS MESMAS.</a:t>
            </a:r>
            <a:endParaRPr sz="1200"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pt-BR" sz="1200" dirty="0">
                <a:solidFill>
                  <a:schemeClr val="lt1"/>
                </a:solidFill>
              </a:rPr>
              <a:t>O design/layout que estão no </a:t>
            </a:r>
            <a:r>
              <a:rPr lang="pt-BR" sz="1200" dirty="0" err="1">
                <a:solidFill>
                  <a:schemeClr val="lt1"/>
                </a:solidFill>
              </a:rPr>
              <a:t>template</a:t>
            </a:r>
            <a:r>
              <a:rPr lang="pt-BR" sz="1200" dirty="0">
                <a:solidFill>
                  <a:schemeClr val="lt1"/>
                </a:solidFill>
              </a:rPr>
              <a:t> </a:t>
            </a:r>
            <a:r>
              <a:rPr lang="pt-BR" sz="1200" b="1" dirty="0">
                <a:solidFill>
                  <a:schemeClr val="lt1"/>
                </a:solidFill>
              </a:rPr>
              <a:t>são apenas exemplos </a:t>
            </a:r>
            <a:r>
              <a:rPr lang="pt-BR" sz="1200" dirty="0">
                <a:solidFill>
                  <a:schemeClr val="lt1"/>
                </a:solidFill>
              </a:rPr>
              <a:t>de slides para utilizar, como uma </a:t>
            </a:r>
            <a:r>
              <a:rPr lang="pt-BR" sz="1200" b="1" dirty="0">
                <a:solidFill>
                  <a:schemeClr val="lt1"/>
                </a:solidFill>
              </a:rPr>
              <a:t>padronização</a:t>
            </a:r>
            <a:r>
              <a:rPr lang="pt-BR" sz="1200" dirty="0">
                <a:solidFill>
                  <a:schemeClr val="lt1"/>
                </a:solidFill>
              </a:rPr>
              <a:t>. </a:t>
            </a:r>
            <a:r>
              <a:rPr lang="pt-BR" sz="1200" b="1" dirty="0">
                <a:solidFill>
                  <a:schemeClr val="lt1"/>
                </a:solidFill>
              </a:rPr>
              <a:t>O Material é totalmente adaptável </a:t>
            </a:r>
            <a:r>
              <a:rPr lang="pt-BR" sz="1200" dirty="0">
                <a:solidFill>
                  <a:schemeClr val="lt1"/>
                </a:solidFill>
              </a:rPr>
              <a:t>ao uso em relação ao conteúdo, à quantidade, disposição, aplicação ou não de todos os exemplos de disposições de texto/imagem. </a:t>
            </a:r>
            <a:r>
              <a:rPr lang="pt-BR" sz="1200" b="1" dirty="0">
                <a:solidFill>
                  <a:schemeClr val="lt1"/>
                </a:solidFill>
              </a:rPr>
              <a:t>Dica: ao invés de usar textos grandes, recomenda-se o uso de tópicos. 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pt-BR" sz="1200" dirty="0"/>
              <a:t>Ao editar o texto, </a:t>
            </a:r>
            <a:r>
              <a:rPr lang="pt-BR" sz="1200" b="1" dirty="0"/>
              <a:t>não altere o tamanho da fonte</a:t>
            </a:r>
            <a:r>
              <a:rPr lang="pt-BR" sz="1200" dirty="0"/>
              <a:t>, pois a mesma precisa seguir o </a:t>
            </a:r>
            <a:r>
              <a:rPr lang="pt-BR" sz="1200" b="1" dirty="0"/>
              <a:t>padrão do </a:t>
            </a:r>
            <a:r>
              <a:rPr lang="pt-BR" sz="1200" b="1" dirty="0" err="1"/>
              <a:t>edit</a:t>
            </a:r>
            <a:r>
              <a:rPr lang="pt-BR" sz="1200" dirty="0"/>
              <a:t>, sendo tamanho </a:t>
            </a:r>
            <a:r>
              <a:rPr lang="pt-BR" sz="1200" b="1" u="sng" dirty="0">
                <a:solidFill>
                  <a:srgbClr val="E82E8A"/>
                </a:solidFill>
              </a:rPr>
              <a:t>28 para o número da unidade</a:t>
            </a:r>
            <a:r>
              <a:rPr lang="pt-BR" sz="1200" b="1" dirty="0"/>
              <a:t>, </a:t>
            </a:r>
            <a:r>
              <a:rPr lang="pt-BR" sz="1200" b="1" u="sng" dirty="0"/>
              <a:t>24 para o título da disciplina </a:t>
            </a:r>
            <a:r>
              <a:rPr lang="pt-BR" sz="1200" b="1" dirty="0"/>
              <a:t>e </a:t>
            </a:r>
            <a:r>
              <a:rPr lang="pt-BR" sz="1200" b="1" u="sng" dirty="0"/>
              <a:t>16 a 24 para o texto</a:t>
            </a:r>
            <a:r>
              <a:rPr lang="pt-BR" sz="1200" b="0" dirty="0"/>
              <a:t>. Em casos de escritas maiores, selecione o texto e diminua de forma que fique equilibrado com o layout. Uma dica é clicar no segundo “A” ao lado do tamanho da fonte.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8" name="Google Shape;568;p4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t="7912" r="9450" b="6170"/>
          <a:stretch/>
        </p:blipFill>
        <p:spPr>
          <a:xfrm>
            <a:off x="40856" y="0"/>
            <a:ext cx="12151143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-4862" y="0"/>
            <a:ext cx="12196862" cy="6870699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6" name="Google Shape;16;p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os + 2 imagens (separadas)">
  <p:cSld name="2 Textos + 2 imagens (separadas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29" name="Google Shape;129;p1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m total">
  <p:cSld name="1_Imagem tota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39" name="Google Shape;139;p1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exto + 1 Imagem Retangular">
  <p:cSld name="1 Texto + 1 Imagem Retangula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3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49" name="Google Shape;149;p1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1">
  <p:cSld name="1_Texto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6" y="6206310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63" name="Google Shape;163;p1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m + Texto">
  <p:cSld name="1 Imagem + Texto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1" name="Google Shape;1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/>
          <p:nvPr/>
        </p:nvSpPr>
        <p:spPr>
          <a:xfrm>
            <a:off x="11277600" y="-1015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175" name="Google Shape;175;p1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+ Subtítulo + Texto">
  <p:cSld name="1_Título + Subtítulo + Text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88" name="Google Shape;188;p1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2">
  <p:cSld name="2_Texto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99" name="Google Shape;199;p1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">
  <p:cSld name="1_Texto + image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11" name="Google Shape;211;p1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Imagem Grande">
  <p:cSld name="1_Texto + Imagem Grand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 rot="5400000">
            <a:off x="5642016" y="314965"/>
            <a:ext cx="914400" cy="12185567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222" name="Google Shape;222;p1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+ 2 imagens">
  <p:cSld name="1_Texto + 2 image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231" name="Google Shape;23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35" name="Google Shape;235;p2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0" y="0"/>
            <a:ext cx="4737464" cy="6858000"/>
          </a:xfrm>
          <a:prstGeom prst="rect">
            <a:avLst/>
          </a:prstGeom>
          <a:solidFill>
            <a:srgbClr val="002E46"/>
          </a:solidFill>
          <a:ln w="12700" cap="flat" cmpd="sng">
            <a:solidFill>
              <a:srgbClr val="1F3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3801427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" name="Google Shape;27;p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6" y="560327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Textos + 2 imagens (separadas)">
  <p:cSld name="1_2 Textos + 2 imagens (separadas)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48" name="Google Shape;248;p2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m total">
  <p:cSld name="2_Imagem total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2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58" name="Google Shape;258;p2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Texto + 1 Imagem Retangular">
  <p:cSld name="1_1 Texto + 1 Imagem Retangula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270" name="Google Shape;270;p2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1">
  <p:cSld name="2_Texto 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82" name="Google Shape;282;p2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Imagem + Texto">
  <p:cSld name="1_1 Imagem + Texto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2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038" y="6142168"/>
            <a:ext cx="668338" cy="3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940" y="6130843"/>
            <a:ext cx="420786" cy="42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5"/>
          <p:cNvCxnSpPr/>
          <p:nvPr/>
        </p:nvCxnSpPr>
        <p:spPr>
          <a:xfrm>
            <a:off x="1045609" y="6036844"/>
            <a:ext cx="13125" cy="57712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2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82E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297" name="Google Shape;297;p2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2">
  <p:cSld name="3_Texto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21" name="Google Shape;321;p2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">
  <p:cSld name="2_Texto + imagem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33" name="Google Shape;333;p2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Imagem Grande">
  <p:cSld name="2_Texto + Imagem Gran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/>
          <p:nvPr/>
        </p:nvSpPr>
        <p:spPr>
          <a:xfrm rot="5400000">
            <a:off x="5637897" y="300345"/>
            <a:ext cx="914400" cy="12193805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344" name="Google Shape;344;p2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o + 2 imagens">
  <p:cSld name="2_Texto + 2 imagen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3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353" name="Google Shape;35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57" name="Google Shape;357;p3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Textos + 2 imagens (separadas)">
  <p:cSld name="2_2 Textos + 2 imagens (separadas)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3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70" name="Google Shape;370;p3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">
  <p:cSld name="Cit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105" y="2043875"/>
            <a:ext cx="1110354" cy="3993977"/>
            <a:chOff x="-130105" y="2043876"/>
            <a:chExt cx="1110354" cy="3993977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94066" y="2441659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01837" y="3807398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510304" y="5173137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5534" y="2424075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07763" y="3789814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296" y="5155553"/>
              <a:ext cx="1244915" cy="4845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 l="14255" t="19174" r="13899" b="33334"/>
          <a:stretch/>
        </p:blipFill>
        <p:spPr>
          <a:xfrm>
            <a:off x="-304801" y="-529065"/>
            <a:ext cx="3992493" cy="36778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992493" y="5030868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3992493" y="1188127"/>
            <a:ext cx="665797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6813931"/>
            <a:ext cx="12192000" cy="45719"/>
            <a:chOff x="-3124684" y="6837381"/>
            <a:chExt cx="12469445" cy="41235"/>
          </a:xfrm>
        </p:grpSpPr>
        <p:sp>
          <p:nvSpPr>
            <p:cNvPr id="45" name="Google Shape;45;p4"/>
            <p:cNvSpPr/>
            <p:nvPr/>
          </p:nvSpPr>
          <p:spPr>
            <a:xfrm>
              <a:off x="-3124684" y="6837384"/>
              <a:ext cx="3117362" cy="41232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-7322" y="6837383"/>
              <a:ext cx="3117362" cy="41232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227399" y="6837381"/>
              <a:ext cx="3117362" cy="41232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110039" y="6837384"/>
              <a:ext cx="3117362" cy="41232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m total">
  <p:cSld name="3_Imagem total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3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80" name="Google Shape;380;p3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Texto + 1 Imagem Retangular">
  <p:cSld name="2_1 Texto + 1 Imagem Retangular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3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8" name="Google Shape;38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392" name="Google Shape;392;p3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1">
  <p:cSld name="3_Texto 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1" name="Google Shape;401;p3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40775"/>
            <a:ext cx="668338" cy="3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2971" y="6129450"/>
            <a:ext cx="420786" cy="42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34"/>
          <p:cNvCxnSpPr/>
          <p:nvPr/>
        </p:nvCxnSpPr>
        <p:spPr>
          <a:xfrm>
            <a:off x="1143640" y="6035451"/>
            <a:ext cx="13125" cy="57712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5" name="Google Shape;405;p3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407" name="Google Shape;407;p3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1 Imagem + Texto">
  <p:cSld name="2_1 Imagem + Texto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587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FDC4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3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420" name="Google Shape;420;p3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ítulo + Subtítulo + Texto">
  <p:cSld name="3_Título + Subtítulo + Texto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32" name="Google Shape;432;p3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2">
  <p:cSld name="4_Texto 2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43" name="Google Shape;443;p3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">
  <p:cSld name="3_Texto + imagem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3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38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3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55" name="Google Shape;455;p3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Imagem Grande">
  <p:cSld name="3_Texto + Imagem Grande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/>
          <p:nvPr/>
        </p:nvSpPr>
        <p:spPr>
          <a:xfrm rot="5400000">
            <a:off x="5637897" y="310846"/>
            <a:ext cx="914400" cy="12193806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3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3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466" name="Google Shape;466;p3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0" name="Google Shape;47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o + 2 imagens">
  <p:cSld name="3_Texto + 2 imagens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4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475" name="Google Shape;47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4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79" name="Google Shape;479;p4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Textos + 2 imagens (separadas)">
  <p:cSld name="3_2 Textos + 2 imagens (separadas)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>
            <a:spLocks noGrp="1"/>
          </p:cNvSpPr>
          <p:nvPr>
            <p:ph type="body" idx="1"/>
          </p:nvPr>
        </p:nvSpPr>
        <p:spPr>
          <a:xfrm>
            <a:off x="1215767" y="519283"/>
            <a:ext cx="5333493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6" name="Google Shape;486;p41"/>
          <p:cNvSpPr txBox="1">
            <a:spLocks noGrp="1"/>
          </p:cNvSpPr>
          <p:nvPr>
            <p:ph type="body" idx="2"/>
          </p:nvPr>
        </p:nvSpPr>
        <p:spPr>
          <a:xfrm>
            <a:off x="6850625" y="3675323"/>
            <a:ext cx="5172337" cy="282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7" name="Google Shape;487;p41"/>
          <p:cNvSpPr>
            <a:spLocks noGrp="1"/>
          </p:cNvSpPr>
          <p:nvPr>
            <p:ph type="pic" idx="3"/>
          </p:nvPr>
        </p:nvSpPr>
        <p:spPr>
          <a:xfrm>
            <a:off x="6769004" y="519283"/>
            <a:ext cx="5253957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41"/>
          <p:cNvSpPr>
            <a:spLocks noGrp="1"/>
          </p:cNvSpPr>
          <p:nvPr>
            <p:ph type="pic" idx="4"/>
          </p:nvPr>
        </p:nvSpPr>
        <p:spPr>
          <a:xfrm>
            <a:off x="1215766" y="3675323"/>
            <a:ext cx="5333493" cy="2824656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41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41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492" name="Google Shape;492;p41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>
  <p:cSld name="Título + Subtítulo + Tex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2E8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E82E8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419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A419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7" name="Google Shape;57;p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m total">
  <p:cSld name="4_Imagem total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>
            <a:spLocks noGrp="1"/>
          </p:cNvSpPr>
          <p:nvPr>
            <p:ph type="pic" idx="2"/>
          </p:nvPr>
        </p:nvSpPr>
        <p:spPr>
          <a:xfrm>
            <a:off x="914400" y="0"/>
            <a:ext cx="11277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4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42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02" name="Google Shape;502;p42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Texto + 1 Imagem Retangular">
  <p:cSld name="3_1 Texto + 1 Imagem Retangular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>
            <a:spLocks noGrp="1"/>
          </p:cNvSpPr>
          <p:nvPr>
            <p:ph type="pic" idx="2"/>
          </p:nvPr>
        </p:nvSpPr>
        <p:spPr>
          <a:xfrm>
            <a:off x="914399" y="0"/>
            <a:ext cx="11277601" cy="4631377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43"/>
          <p:cNvSpPr txBox="1">
            <a:spLocks noGrp="1"/>
          </p:cNvSpPr>
          <p:nvPr>
            <p:ph type="body" idx="1"/>
          </p:nvPr>
        </p:nvSpPr>
        <p:spPr>
          <a:xfrm>
            <a:off x="1230186" y="4926834"/>
            <a:ext cx="6732220" cy="15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3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514" name="Google Shape;514;p43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o 1">
  <p:cSld name="4_Texto 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/>
          <p:nvPr userDrawn="1"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4"/>
          <p:cNvSpPr txBox="1">
            <a:spLocks noGrp="1"/>
          </p:cNvSpPr>
          <p:nvPr>
            <p:ph type="body" idx="1"/>
          </p:nvPr>
        </p:nvSpPr>
        <p:spPr>
          <a:xfrm>
            <a:off x="378069" y="840884"/>
            <a:ext cx="10471639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3" name="Google Shape;523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69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4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27" name="Google Shape;527;p44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 Imagem + Texto">
  <p:cSld name="3_1 Imagem + Texto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>
            <a:spLocks noGrp="1"/>
          </p:cNvSpPr>
          <p:nvPr>
            <p:ph type="pic" idx="2"/>
          </p:nvPr>
        </p:nvSpPr>
        <p:spPr>
          <a:xfrm>
            <a:off x="475980" y="849086"/>
            <a:ext cx="7551739" cy="4732317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45"/>
          <p:cNvSpPr txBox="1">
            <a:spLocks noGrp="1"/>
          </p:cNvSpPr>
          <p:nvPr>
            <p:ph type="body" idx="1"/>
          </p:nvPr>
        </p:nvSpPr>
        <p:spPr>
          <a:xfrm>
            <a:off x="8277815" y="849086"/>
            <a:ext cx="2488375" cy="47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4" name="Google Shape;53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80" y="6113618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/>
          <p:nvPr/>
        </p:nvSpPr>
        <p:spPr>
          <a:xfrm>
            <a:off x="11275928" y="-1015"/>
            <a:ext cx="914400" cy="6858000"/>
          </a:xfrm>
          <a:prstGeom prst="rect">
            <a:avLst/>
          </a:prstGeom>
          <a:solidFill>
            <a:srgbClr val="00A6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11548143" y="6324011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5"/>
          <p:cNvGrpSpPr/>
          <p:nvPr/>
        </p:nvGrpSpPr>
        <p:grpSpPr>
          <a:xfrm>
            <a:off x="12144611" y="-1015"/>
            <a:ext cx="45719" cy="6859015"/>
            <a:chOff x="5081482" y="-1015"/>
            <a:chExt cx="74950" cy="6859015"/>
          </a:xfrm>
        </p:grpSpPr>
        <p:sp>
          <p:nvSpPr>
            <p:cNvPr id="540" name="Google Shape;540;p45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a">
  <p:cSld name="1_Cap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 t="14091" r="29784" b="14253"/>
          <a:stretch/>
        </p:blipFill>
        <p:spPr>
          <a:xfrm>
            <a:off x="40855" y="0"/>
            <a:ext cx="12151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>
            <a:off x="-4862" y="6445"/>
            <a:ext cx="12196862" cy="6851555"/>
          </a:xfrm>
          <a:prstGeom prst="rect">
            <a:avLst/>
          </a:prstGeom>
          <a:solidFill>
            <a:srgbClr val="002E4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sz="6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7" name="Google Shape;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70" y="466934"/>
            <a:ext cx="2026507" cy="390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6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69" name="Google Shape;69;p6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691" y="5949597"/>
            <a:ext cx="622667" cy="6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2">
  <p:cSld name="1_Texto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323704" y="681154"/>
            <a:ext cx="10457987" cy="520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7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80" name="Google Shape;80;p7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">
  <p:cSld name="Texto + image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>
            <a:spLocks noGrp="1"/>
          </p:cNvSpPr>
          <p:nvPr>
            <p:ph type="pic" idx="2"/>
          </p:nvPr>
        </p:nvSpPr>
        <p:spPr>
          <a:xfrm>
            <a:off x="7133968" y="0"/>
            <a:ext cx="5058032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8"/>
          <p:cNvSpPr txBox="1">
            <a:spLocks noGrp="1"/>
          </p:cNvSpPr>
          <p:nvPr>
            <p:ph type="body" idx="1"/>
          </p:nvPr>
        </p:nvSpPr>
        <p:spPr>
          <a:xfrm>
            <a:off x="1358684" y="106867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91" name="Google Shape;91;p8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639" y="620732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 Grande">
  <p:cSld name="Texto + Imagem Gran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-1" y="0"/>
            <a:ext cx="8088924" cy="59435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8360302" y="593889"/>
            <a:ext cx="356594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 rot="5400000">
            <a:off x="5638800" y="304799"/>
            <a:ext cx="914400" cy="12192002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A6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44582" y="6252665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9"/>
          <p:cNvGrpSpPr/>
          <p:nvPr/>
        </p:nvGrpSpPr>
        <p:grpSpPr>
          <a:xfrm rot="5400000">
            <a:off x="6073139" y="746091"/>
            <a:ext cx="45719" cy="12192002"/>
            <a:chOff x="5081482" y="-1015"/>
            <a:chExt cx="74950" cy="6859015"/>
          </a:xfrm>
        </p:grpSpPr>
        <p:sp>
          <p:nvSpPr>
            <p:cNvPr id="103" name="Google Shape;103;p9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459" y="6186855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2 imagens">
  <p:cSld name="Texto + 2 image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>
            <a:spLocks noGrp="1"/>
          </p:cNvSpPr>
          <p:nvPr>
            <p:ph type="pic" idx="2"/>
          </p:nvPr>
        </p:nvSpPr>
        <p:spPr>
          <a:xfrm>
            <a:off x="6868213" y="971299"/>
            <a:ext cx="5058032" cy="2325815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002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2">
            <a:alphaModFix/>
          </a:blip>
          <a:srcRect t="1" r="77319" b="4455"/>
          <a:stretch/>
        </p:blipFill>
        <p:spPr>
          <a:xfrm>
            <a:off x="270543" y="6325026"/>
            <a:ext cx="373314" cy="30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0"/>
          <p:cNvGrpSpPr/>
          <p:nvPr/>
        </p:nvGrpSpPr>
        <p:grpSpPr>
          <a:xfrm>
            <a:off x="-4861" y="0"/>
            <a:ext cx="45719" cy="6859015"/>
            <a:chOff x="5081482" y="-1015"/>
            <a:chExt cx="74950" cy="6859015"/>
          </a:xfrm>
        </p:grpSpPr>
        <p:sp>
          <p:nvSpPr>
            <p:cNvPr id="113" name="Google Shape;113;p10"/>
            <p:cNvSpPr/>
            <p:nvPr/>
          </p:nvSpPr>
          <p:spPr>
            <a:xfrm rot="5400000">
              <a:off x="4261452" y="819015"/>
              <a:ext cx="1715007" cy="74947"/>
            </a:xfrm>
            <a:prstGeom prst="rect">
              <a:avLst/>
            </a:prstGeom>
            <a:solidFill>
              <a:srgbClr val="EE73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 rot="5400000">
              <a:off x="4261455" y="2535036"/>
              <a:ext cx="1715007" cy="74947"/>
            </a:xfrm>
            <a:prstGeom prst="rect">
              <a:avLst/>
            </a:prstGeom>
            <a:solidFill>
              <a:srgbClr val="FDC4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 rot="5400000">
              <a:off x="4261452" y="5963023"/>
              <a:ext cx="1715007" cy="74947"/>
            </a:xfrm>
            <a:prstGeom prst="rect">
              <a:avLst/>
            </a:prstGeom>
            <a:solidFill>
              <a:srgbClr val="E82E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 rot="5400000">
              <a:off x="4261453" y="4248016"/>
              <a:ext cx="1715007" cy="74947"/>
            </a:xfrm>
            <a:prstGeom prst="rect">
              <a:avLst/>
            </a:prstGeom>
            <a:solidFill>
              <a:srgbClr val="00A6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1347589" y="971300"/>
            <a:ext cx="5333493" cy="48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0"/>
          <p:cNvSpPr>
            <a:spLocks noGrp="1"/>
          </p:cNvSpPr>
          <p:nvPr>
            <p:ph type="pic" idx="3"/>
          </p:nvPr>
        </p:nvSpPr>
        <p:spPr>
          <a:xfrm>
            <a:off x="6868213" y="3429000"/>
            <a:ext cx="5058032" cy="2325815"/>
          </a:xfrm>
          <a:prstGeom prst="rect">
            <a:avLst/>
          </a:prstGeom>
          <a:noFill/>
          <a:ln>
            <a:noFill/>
          </a:ln>
        </p:spPr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5370" y="6148656"/>
            <a:ext cx="420786" cy="42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>
            <a:spLocks noGrp="1"/>
          </p:cNvSpPr>
          <p:nvPr>
            <p:ph type="title"/>
          </p:nvPr>
        </p:nvSpPr>
        <p:spPr>
          <a:xfrm>
            <a:off x="799070" y="2573524"/>
            <a:ext cx="7050636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</a:pPr>
            <a:r>
              <a:rPr lang="pt-BR" dirty="0" smtClean="0"/>
              <a:t>Engenharia de Requisitos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164521" y="279600"/>
            <a:ext cx="10699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Técnicas para Elicitação de 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Requisitos</a:t>
            </a:r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64518" y="1856969"/>
            <a:ext cx="10699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ELICITAÇÃO DE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REQUISITOS </a:t>
            </a:r>
            <a:r>
              <a:rPr lang="pt-BR" sz="2000" dirty="0">
                <a:latin typeface="Libre Franklin" panose="020B0604020202020204" charset="0"/>
              </a:rPr>
              <a:t>é considerada a etapa mais crítica da Engenharia de Requisitos, pois é o </a:t>
            </a:r>
            <a:r>
              <a:rPr lang="pt-BR" sz="2000" b="1" dirty="0">
                <a:solidFill>
                  <a:srgbClr val="C00000"/>
                </a:solidFill>
                <a:latin typeface="Libre Franklin" panose="020B0604020202020204" charset="0"/>
              </a:rPr>
              <a:t>coração</a:t>
            </a:r>
            <a:r>
              <a:rPr lang="pt-BR" sz="2000" dirty="0">
                <a:latin typeface="Libre Franklin" panose="020B0604020202020204" charset="0"/>
              </a:rPr>
              <a:t> de todo o processo de desenvolvimento de software. </a:t>
            </a:r>
          </a:p>
        </p:txBody>
      </p:sp>
      <p:sp>
        <p:nvSpPr>
          <p:cNvPr id="4" name="Seta para Baixo 3"/>
          <p:cNvSpPr/>
          <p:nvPr/>
        </p:nvSpPr>
        <p:spPr>
          <a:xfrm>
            <a:off x="5832763" y="2939579"/>
            <a:ext cx="1163782" cy="128847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332411" y="4741559"/>
            <a:ext cx="106984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Uma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TÉCNICA DE ELICITAÇÃO DE REQUISITOS </a:t>
            </a:r>
            <a:r>
              <a:rPr lang="pt-BR" sz="2000" dirty="0" smtClean="0">
                <a:latin typeface="Libre Franklin" panose="020B0604020202020204" charset="0"/>
              </a:rPr>
              <a:t>pode </a:t>
            </a:r>
            <a:r>
              <a:rPr lang="pt-BR" sz="2000" dirty="0">
                <a:latin typeface="Libre Franklin" panose="020B0604020202020204" charset="0"/>
              </a:rPr>
              <a:t>ser compreendida </a:t>
            </a:r>
            <a:r>
              <a:rPr lang="pt-BR" sz="2000" dirty="0" smtClean="0">
                <a:latin typeface="Libre Franklin" panose="020B0604020202020204" charset="0"/>
              </a:rPr>
              <a:t>como </a:t>
            </a:r>
            <a:r>
              <a:rPr lang="pt-BR" sz="2000" dirty="0">
                <a:latin typeface="Libre Franklin" panose="020B0604020202020204" charset="0"/>
              </a:rPr>
              <a:t>uma </a:t>
            </a:r>
            <a:r>
              <a:rPr lang="pt-BR" sz="2000" b="1" dirty="0" smtClean="0">
                <a:solidFill>
                  <a:srgbClr val="FF0000"/>
                </a:solidFill>
                <a:latin typeface="Libre Franklin" panose="020B0604020202020204" charset="0"/>
              </a:rPr>
              <a:t>FERRAMENTA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para auxiliar o analista de requisitos na condução da etapa de </a:t>
            </a:r>
            <a:r>
              <a:rPr lang="pt-BR" sz="2000" dirty="0" err="1">
                <a:latin typeface="Libre Franklin" panose="020B0604020202020204" charset="0"/>
              </a:rPr>
              <a:t>elicitação</a:t>
            </a:r>
            <a:r>
              <a:rPr lang="pt-BR" sz="2000" dirty="0">
                <a:latin typeface="Libre Franklin" panose="020B0604020202020204" charset="0"/>
              </a:rPr>
              <a:t> e compreensão dos requisitos do </a:t>
            </a:r>
            <a:r>
              <a:rPr lang="pt-BR" sz="2000" dirty="0" smtClean="0">
                <a:latin typeface="Libre Franklin" panose="020B0604020202020204" charset="0"/>
              </a:rPr>
              <a:t>software.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3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4" y="1185158"/>
            <a:ext cx="8375870" cy="539851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109102" y="376582"/>
            <a:ext cx="10699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Técnicas 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e Ferramentas para </a:t>
            </a:r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Elicitação de 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Requisitos</a:t>
            </a:r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21923" y="182389"/>
            <a:ext cx="10457987" cy="836513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Entrevista</a:t>
            </a:r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306285" y="1946107"/>
            <a:ext cx="1071154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A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ENTREVISTA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é uma das técnicas mais simples de ser utilizada a partir de fontes </a:t>
            </a:r>
            <a:r>
              <a:rPr lang="pt-BR" sz="2000" dirty="0" smtClean="0">
                <a:latin typeface="Libre Franklin" panose="020B0604020202020204" charset="0"/>
              </a:rPr>
              <a:t>humanas.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É </a:t>
            </a:r>
            <a:r>
              <a:rPr lang="pt-BR" sz="2000" dirty="0">
                <a:latin typeface="Libre Franklin" panose="020B0604020202020204" charset="0"/>
              </a:rPr>
              <a:t>uma das mais tradicionais na coleta de </a:t>
            </a:r>
            <a:r>
              <a:rPr lang="pt-BR" sz="2000" dirty="0" smtClean="0">
                <a:latin typeface="Libre Franklin" panose="020B0604020202020204" charset="0"/>
              </a:rPr>
              <a:t>requisitos.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Ela produz </a:t>
            </a:r>
            <a:r>
              <a:rPr lang="pt-BR" sz="2000" dirty="0">
                <a:latin typeface="Libre Franklin" panose="020B0604020202020204" charset="0"/>
              </a:rPr>
              <a:t>bons resultados, principalmente, na fase inicial do levantamento de informações.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Trata-se </a:t>
            </a:r>
            <a:r>
              <a:rPr lang="pt-BR" sz="2000" dirty="0">
                <a:latin typeface="Libre Franklin" panose="020B0604020202020204" charset="0"/>
              </a:rPr>
              <a:t>de uma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CONVERSA ENTRE DUAS PESSOAS</a:t>
            </a:r>
            <a:r>
              <a:rPr lang="pt-BR" sz="2000" dirty="0" smtClean="0">
                <a:latin typeface="Libre Franklin" panose="020B0604020202020204" charset="0"/>
              </a:rPr>
              <a:t>, </a:t>
            </a:r>
            <a:r>
              <a:rPr lang="pt-BR" sz="2000" dirty="0">
                <a:latin typeface="Libre Franklin" panose="020B0604020202020204" charset="0"/>
              </a:rPr>
              <a:t>provocada por uma delas e com um objetivo </a:t>
            </a:r>
            <a:r>
              <a:rPr lang="pt-BR" sz="2000" dirty="0" smtClean="0">
                <a:latin typeface="Libre Franklin" panose="020B0604020202020204" charset="0"/>
              </a:rPr>
              <a:t>definido.</a:t>
            </a:r>
            <a:endParaRPr lang="pt-BR" sz="2000" dirty="0"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 txBox="1">
            <a:spLocks/>
          </p:cNvSpPr>
          <p:nvPr/>
        </p:nvSpPr>
        <p:spPr>
          <a:xfrm>
            <a:off x="1168471" y="313017"/>
            <a:ext cx="11167404" cy="6275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Entrevista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71" y="1401807"/>
            <a:ext cx="9487214" cy="45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1"/>
          <p:cNvSpPr txBox="1">
            <a:spLocks/>
          </p:cNvSpPr>
          <p:nvPr/>
        </p:nvSpPr>
        <p:spPr>
          <a:xfrm>
            <a:off x="1185158" y="126971"/>
            <a:ext cx="10457987" cy="826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Brainstorming</a:t>
            </a:r>
          </a:p>
        </p:txBody>
      </p:sp>
      <p:sp>
        <p:nvSpPr>
          <p:cNvPr id="2" name="Retângulo 1"/>
          <p:cNvSpPr/>
          <p:nvPr/>
        </p:nvSpPr>
        <p:spPr>
          <a:xfrm>
            <a:off x="1185158" y="1476217"/>
            <a:ext cx="108196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É</a:t>
            </a:r>
            <a:r>
              <a:rPr lang="pt-BR" sz="2000" i="1" dirty="0" smtClean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</a:rPr>
              <a:t>uma </a:t>
            </a:r>
            <a:r>
              <a:rPr lang="pt-BR" sz="2000" dirty="0">
                <a:latin typeface="Libre Franklin" panose="020B0604020202020204" charset="0"/>
              </a:rPr>
              <a:t>ferramenta poderosa para a busca por ideias inspiradoras.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O foco é na </a:t>
            </a:r>
            <a:r>
              <a:rPr lang="pt-BR" sz="2000" b="1" dirty="0">
                <a:latin typeface="Libre Franklin" panose="020B0604020202020204" charset="0"/>
              </a:rPr>
              <a:t>quantidade de ideias expostas</a:t>
            </a:r>
            <a:r>
              <a:rPr lang="pt-BR" sz="2000" dirty="0">
                <a:latin typeface="Libre Franklin" panose="020B060402020202020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i="1" dirty="0">
                <a:solidFill>
                  <a:srgbClr val="FF0000"/>
                </a:solidFill>
                <a:latin typeface="Libre Franklin" panose="020B0604020202020204" charset="0"/>
              </a:rPr>
              <a:t>Brainstorming</a:t>
            </a:r>
            <a:r>
              <a:rPr lang="pt-BR" sz="2000" dirty="0">
                <a:latin typeface="Libre Franklin" panose="020B0604020202020204" charset="0"/>
              </a:rPr>
              <a:t> é o nome dado a uma técnica grupal – ou individual – na qual são realizados exercícios mentais com a finalidade de resolver problemas específicos.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Uma sessão bem sucedida de </a:t>
            </a:r>
            <a:r>
              <a:rPr lang="pt-BR" sz="2000" i="1" dirty="0">
                <a:latin typeface="Libre Franklin" panose="020B0604020202020204" charset="0"/>
              </a:rPr>
              <a:t>brainstorming </a:t>
            </a:r>
            <a:r>
              <a:rPr lang="pt-BR" sz="2000" dirty="0">
                <a:latin typeface="Libre Franklin" panose="020B0604020202020204" charset="0"/>
              </a:rPr>
              <a:t>resulta em conjunto de boas ideias e os participantes sentem que cada um contribuiu de alguma maneira</a:t>
            </a:r>
          </a:p>
        </p:txBody>
      </p:sp>
    </p:spTree>
    <p:extLst>
      <p:ext uri="{BB962C8B-B14F-4D97-AF65-F5344CB8AC3E}">
        <p14:creationId xmlns:p14="http://schemas.microsoft.com/office/powerpoint/2010/main" val="7822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322716"/>
            <a:ext cx="8487728" cy="6202128"/>
          </a:xfrm>
          <a:prstGeom prst="rect">
            <a:avLst/>
          </a:prstGeom>
        </p:spPr>
      </p:pic>
      <p:sp>
        <p:nvSpPr>
          <p:cNvPr id="6" name="Espaço Reservado para Texto 1"/>
          <p:cNvSpPr txBox="1">
            <a:spLocks/>
          </p:cNvSpPr>
          <p:nvPr/>
        </p:nvSpPr>
        <p:spPr>
          <a:xfrm>
            <a:off x="1168471" y="182389"/>
            <a:ext cx="11167404" cy="62750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Brainstorming</a:t>
            </a: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039090" y="307217"/>
            <a:ext cx="10695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Questionário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232508" y="1321192"/>
            <a:ext cx="108506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A técnica questionário — também conhecida como </a:t>
            </a:r>
            <a:r>
              <a:rPr lang="pt-BR" sz="2000" i="1" dirty="0" err="1">
                <a:latin typeface="Libre Franklin" panose="020B0604020202020204" charset="0"/>
              </a:rPr>
              <a:t>survey</a:t>
            </a:r>
            <a:r>
              <a:rPr lang="pt-BR" sz="2000" dirty="0">
                <a:latin typeface="Libre Franklin" panose="020B0604020202020204" charset="0"/>
              </a:rPr>
              <a:t> ou pesquisa de </a:t>
            </a:r>
            <a:r>
              <a:rPr lang="pt-BR" sz="2000" dirty="0" smtClean="0">
                <a:latin typeface="Libre Franklin" panose="020B0604020202020204" charset="0"/>
              </a:rPr>
              <a:t>opinião.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É </a:t>
            </a:r>
            <a:r>
              <a:rPr lang="pt-BR" sz="2000" dirty="0">
                <a:latin typeface="Libre Franklin" panose="020B0604020202020204" charset="0"/>
              </a:rPr>
              <a:t>um conjunto de questões as quais devem ser respondidas pelos stakeholders.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O </a:t>
            </a:r>
            <a:r>
              <a:rPr lang="pt-BR" sz="2000" dirty="0">
                <a:latin typeface="Libre Franklin" panose="020B0604020202020204" charset="0"/>
              </a:rPr>
              <a:t>seu uso é indicado, por exemplo, quando há diversos grupos de usuários em diversos locais do país. </a:t>
            </a:r>
          </a:p>
        </p:txBody>
      </p:sp>
      <p:sp>
        <p:nvSpPr>
          <p:cNvPr id="2" name="Retângulo 1"/>
          <p:cNvSpPr/>
          <p:nvPr/>
        </p:nvSpPr>
        <p:spPr>
          <a:xfrm>
            <a:off x="1349829" y="5254228"/>
            <a:ext cx="103849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OBJETIVO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coletar informações de fontes, informações que podem estar em grande volume e/ou distantes, fisicamente, mas que servirão de base para tratamentos estatísticos. 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6174499" y="4075611"/>
            <a:ext cx="966652" cy="9405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8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39090" y="307217"/>
            <a:ext cx="10695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Questionário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74" y="1173831"/>
            <a:ext cx="10232745" cy="50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76153" y="178035"/>
            <a:ext cx="10457987" cy="690447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Oficinas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24348" y="1628831"/>
            <a:ext cx="1071589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P</a:t>
            </a:r>
            <a:r>
              <a:rPr lang="pt-BR" sz="2000" dirty="0" smtClean="0">
                <a:latin typeface="Libre Franklin" panose="020B0604020202020204" charset="0"/>
              </a:rPr>
              <a:t>rocuram </a:t>
            </a:r>
            <a:r>
              <a:rPr lang="pt-BR" sz="2000" dirty="0">
                <a:latin typeface="Libre Franklin" panose="020B0604020202020204" charset="0"/>
              </a:rPr>
              <a:t>reunir os stakeholders para </a:t>
            </a:r>
            <a:r>
              <a:rPr lang="pt-BR" sz="2000" b="1" dirty="0">
                <a:latin typeface="Libre Franklin" panose="020B0604020202020204" charset="0"/>
              </a:rPr>
              <a:t>definir os requisitos</a:t>
            </a:r>
            <a:r>
              <a:rPr lang="pt-BR" sz="2000" dirty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</a:rPr>
              <a:t>a serem desenvolvidos </a:t>
            </a:r>
            <a:r>
              <a:rPr lang="pt-BR" sz="2000" dirty="0">
                <a:latin typeface="Libre Franklin" panose="020B0604020202020204" charset="0"/>
              </a:rPr>
              <a:t>ou </a:t>
            </a:r>
            <a:r>
              <a:rPr lang="pt-BR" sz="2000" dirty="0" smtClean="0">
                <a:latin typeface="Libre Franklin" panose="020B0604020202020204" charset="0"/>
              </a:rPr>
              <a:t>melhorados.</a:t>
            </a:r>
            <a:endParaRPr lang="pt-BR" sz="2000" dirty="0" smtClean="0">
              <a:latin typeface="Libre Franklin" panose="020B0604020202020204" charset="0"/>
            </a:endParaRPr>
          </a:p>
          <a:p>
            <a:pPr>
              <a:lnSpc>
                <a:spcPct val="150000"/>
              </a:lnSpc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OBJETIVO</a:t>
            </a:r>
            <a:r>
              <a:rPr lang="pt-BR" sz="2000" dirty="0" smtClean="0">
                <a:latin typeface="Libre Franklin" panose="020B0604020202020204" charset="0"/>
              </a:rPr>
              <a:t>:  </a:t>
            </a:r>
            <a:r>
              <a:rPr lang="pt-BR" sz="2000" dirty="0">
                <a:latin typeface="Libre Franklin" panose="020B0604020202020204" charset="0"/>
              </a:rPr>
              <a:t>colocar em ação o trabalho em equipe bem como promover a discussão entre os envolvidos. </a:t>
            </a:r>
            <a:r>
              <a:rPr lang="pt-BR" sz="2000" dirty="0" smtClean="0">
                <a:latin typeface="Libre Franklin" panose="020B0604020202020204" charset="0"/>
              </a:rPr>
              <a:t> Um </a:t>
            </a:r>
            <a:r>
              <a:rPr lang="pt-BR" sz="2000" dirty="0">
                <a:latin typeface="Libre Franklin" panose="020B0604020202020204" charset="0"/>
              </a:rPr>
              <a:t>facilitador acompanha e faz a mediação, pois as tomadas de decisão são baseadas em processos </a:t>
            </a:r>
            <a:r>
              <a:rPr lang="pt-BR" sz="2000" dirty="0" smtClean="0">
                <a:latin typeface="Libre Franklin" panose="020B0604020202020204" charset="0"/>
              </a:rPr>
              <a:t>bem-definidos.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341914" y="4325307"/>
            <a:ext cx="81076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As abordagens </a:t>
            </a:r>
            <a:r>
              <a:rPr lang="pt-BR" sz="2000" dirty="0" smtClean="0">
                <a:latin typeface="Libre Franklin" panose="020B0604020202020204" charset="0"/>
              </a:rPr>
              <a:t>utilizadas </a:t>
            </a:r>
            <a:r>
              <a:rPr lang="pt-BR" sz="2000" dirty="0">
                <a:latin typeface="Libre Franklin" panose="020B0604020202020204" charset="0"/>
              </a:rPr>
              <a:t>em oficinas são</a:t>
            </a:r>
            <a:r>
              <a:rPr lang="pt-BR" sz="2000" dirty="0" smtClean="0">
                <a:latin typeface="Libre Franklin" panose="020B0604020202020204" charset="0"/>
              </a:rPr>
              <a:t>:</a:t>
            </a:r>
          </a:p>
          <a:p>
            <a:r>
              <a:rPr lang="pt-BR" sz="2000" dirty="0" smtClean="0">
                <a:latin typeface="Libre Franklin" panose="020B060402020202020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JAD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Histórias </a:t>
            </a:r>
            <a:r>
              <a:rPr lang="pt-BR" sz="2000" dirty="0">
                <a:latin typeface="Libre Franklin" panose="020B0604020202020204" charset="0"/>
              </a:rPr>
              <a:t>de usuário (</a:t>
            </a:r>
            <a:r>
              <a:rPr lang="pt-BR" sz="2000" dirty="0" err="1">
                <a:latin typeface="Libre Franklin" panose="020B0604020202020204" charset="0"/>
              </a:rPr>
              <a:t>user</a:t>
            </a:r>
            <a:r>
              <a:rPr lang="pt-BR" sz="2000" dirty="0">
                <a:latin typeface="Libre Franklin" panose="020B0604020202020204" charset="0"/>
              </a:rPr>
              <a:t> </a:t>
            </a:r>
            <a:r>
              <a:rPr lang="pt-BR" sz="2000" dirty="0" err="1">
                <a:latin typeface="Libre Franklin" panose="020B0604020202020204" charset="0"/>
              </a:rPr>
              <a:t>stories</a:t>
            </a:r>
            <a:r>
              <a:rPr lang="pt-BR" sz="2000" dirty="0">
                <a:latin typeface="Libre Franklin" panose="020B060402020202020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548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/>
          <p:cNvSpPr txBox="1">
            <a:spLocks/>
          </p:cNvSpPr>
          <p:nvPr/>
        </p:nvSpPr>
        <p:spPr>
          <a:xfrm>
            <a:off x="1185158" y="334790"/>
            <a:ext cx="10457987" cy="690447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JAD (Joint </a:t>
            </a:r>
            <a:r>
              <a:rPr lang="pt-BR" sz="2800" b="1" dirty="0" err="1">
                <a:solidFill>
                  <a:srgbClr val="8A4194"/>
                </a:solidFill>
                <a:latin typeface="Libre Franklin" panose="020B0604020202020204" charset="0"/>
              </a:rPr>
              <a:t>Application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</a:rPr>
              <a:t> Design) 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84513" y="1570877"/>
            <a:ext cx="10498183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Também chamado de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Métodos de Projeto Interativo</a:t>
            </a:r>
            <a:r>
              <a:rPr lang="pt-BR" sz="2000" dirty="0">
                <a:latin typeface="Libre Franklin" panose="020B060402020202020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É um método destinado a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extrair informações </a:t>
            </a:r>
            <a:r>
              <a:rPr lang="pt-BR" sz="2000" dirty="0">
                <a:latin typeface="Libre Franklin" panose="020B0604020202020204" charset="0"/>
              </a:rPr>
              <a:t>de alta qualidade dos envolvidos, em </a:t>
            </a:r>
            <a:r>
              <a:rPr lang="pt-BR" sz="2000" b="1" dirty="0">
                <a:solidFill>
                  <a:srgbClr val="0070C0"/>
                </a:solidFill>
                <a:latin typeface="Libre Franklin" panose="020B0604020202020204" charset="0"/>
              </a:rPr>
              <a:t>curto espaço de tempo</a:t>
            </a:r>
            <a:r>
              <a:rPr lang="pt-BR" sz="2000" dirty="0">
                <a:latin typeface="Libre Franklin" panose="020B0604020202020204" charset="0"/>
              </a:rPr>
              <a:t>, através de </a:t>
            </a:r>
            <a:r>
              <a:rPr lang="pt-BR" sz="2000" b="1" dirty="0">
                <a:solidFill>
                  <a:srgbClr val="0070C0"/>
                </a:solidFill>
                <a:latin typeface="Libre Franklin" panose="020B0604020202020204" charset="0"/>
              </a:rPr>
              <a:t>reuniões estruturadas </a:t>
            </a:r>
            <a:r>
              <a:rPr lang="pt-BR" sz="2000" dirty="0">
                <a:latin typeface="Libre Franklin" panose="020B0604020202020204" charset="0"/>
              </a:rPr>
              <a:t>que buscam decisões por consenso.</a:t>
            </a:r>
            <a:br>
              <a:rPr lang="pt-BR" sz="2000" dirty="0">
                <a:latin typeface="Libre Franklin" panose="020B0604020202020204" charset="0"/>
              </a:rPr>
            </a:br>
            <a:endParaRPr lang="pt-BR" sz="2000" dirty="0">
              <a:latin typeface="Libre Franklin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Libre Franklin" panose="020B0604020202020204" charset="0"/>
              </a:rPr>
              <a:t>Os benefícios do JAD são: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Maior produtividade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Maior qualidade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Trabalho em equipe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Custos mais baixos de desenvolvimento e manutenção.</a:t>
            </a:r>
          </a:p>
        </p:txBody>
      </p:sp>
    </p:spTree>
    <p:extLst>
      <p:ext uri="{BB962C8B-B14F-4D97-AF65-F5344CB8AC3E}">
        <p14:creationId xmlns:p14="http://schemas.microsoft.com/office/powerpoint/2010/main" val="29017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ctrTitle"/>
          </p:nvPr>
        </p:nvSpPr>
        <p:spPr>
          <a:xfrm>
            <a:off x="477814" y="2584911"/>
            <a:ext cx="3801427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pt-BR" dirty="0" smtClean="0"/>
              <a:t>Técnicas de Elicitação de  </a:t>
            </a:r>
            <a:r>
              <a:rPr lang="pt-BR" dirty="0"/>
              <a:t>Requisitos</a:t>
            </a:r>
            <a:endParaRPr dirty="0"/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1"/>
          </p:nvPr>
        </p:nvSpPr>
        <p:spPr>
          <a:xfrm>
            <a:off x="477814" y="5664748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t-BR" dirty="0" smtClean="0"/>
              <a:t>Esp. Janaina Freitas</a:t>
            </a:r>
            <a:endParaRPr dirty="0"/>
          </a:p>
        </p:txBody>
      </p:sp>
      <p:sp>
        <p:nvSpPr>
          <p:cNvPr id="557" name="Google Shape;557;p48"/>
          <p:cNvSpPr>
            <a:spLocks noGrp="1"/>
          </p:cNvSpPr>
          <p:nvPr>
            <p:ph type="pic" idx="2"/>
          </p:nvPr>
        </p:nvSpPr>
        <p:spPr>
          <a:xfrm>
            <a:off x="4737464" y="0"/>
            <a:ext cx="7454536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64" y="1399308"/>
            <a:ext cx="7454536" cy="5458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/>
          <p:cNvSpPr txBox="1">
            <a:spLocks/>
          </p:cNvSpPr>
          <p:nvPr/>
        </p:nvSpPr>
        <p:spPr>
          <a:xfrm>
            <a:off x="1127014" y="411391"/>
            <a:ext cx="10471639" cy="627699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</a:rPr>
              <a:t>Visão Geral do processo JAD  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52" y="2066789"/>
            <a:ext cx="10096901" cy="34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59922" y="154682"/>
            <a:ext cx="10457987" cy="925973"/>
          </a:xfrm>
        </p:spPr>
        <p:txBody>
          <a:bodyPr>
            <a:norm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</a:rPr>
              <a:t>Histórias </a:t>
            </a:r>
            <a:r>
              <a:rPr lang="pt-BR" sz="2800" b="1" dirty="0">
                <a:solidFill>
                  <a:srgbClr val="8A4194"/>
                </a:solidFill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</a:rPr>
              <a:t>Usuário </a:t>
            </a:r>
            <a:r>
              <a:rPr lang="pt-BR" sz="2800" b="1" dirty="0">
                <a:solidFill>
                  <a:srgbClr val="8A4194"/>
                </a:solidFill>
              </a:rPr>
              <a:t>(</a:t>
            </a:r>
            <a:r>
              <a:rPr lang="pt-BR" sz="2800" b="1" i="1" dirty="0" err="1">
                <a:solidFill>
                  <a:srgbClr val="8A4194"/>
                </a:solidFill>
              </a:rPr>
              <a:t>user</a:t>
            </a:r>
            <a:r>
              <a:rPr lang="pt-BR" sz="2800" b="1" i="1" dirty="0">
                <a:solidFill>
                  <a:srgbClr val="8A4194"/>
                </a:solidFill>
              </a:rPr>
              <a:t> </a:t>
            </a:r>
            <a:r>
              <a:rPr lang="pt-BR" sz="2800" b="1" i="1" dirty="0" err="1">
                <a:solidFill>
                  <a:srgbClr val="8A4194"/>
                </a:solidFill>
              </a:rPr>
              <a:t>stories</a:t>
            </a:r>
            <a:r>
              <a:rPr lang="pt-BR" sz="2800" b="1" dirty="0">
                <a:solidFill>
                  <a:srgbClr val="8A4194"/>
                </a:solidFill>
              </a:rPr>
              <a:t>)</a:t>
            </a:r>
            <a:endParaRPr lang="pt-BR" sz="2800" b="1" dirty="0">
              <a:solidFill>
                <a:srgbClr val="8A4194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17862" y="1632599"/>
            <a:ext cx="107202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São </a:t>
            </a:r>
            <a:r>
              <a:rPr lang="pt-BR" sz="2000" dirty="0">
                <a:latin typeface="Libre Franklin" panose="020B0604020202020204" charset="0"/>
              </a:rPr>
              <a:t>descrições feitas pelos </a:t>
            </a:r>
            <a:r>
              <a:rPr lang="pt-BR" sz="2000" dirty="0" smtClean="0">
                <a:latin typeface="Libre Franklin" panose="020B0604020202020204" charset="0"/>
              </a:rPr>
              <a:t>clientes:  </a:t>
            </a:r>
            <a:r>
              <a:rPr lang="pt-BR" sz="2000" dirty="0">
                <a:latin typeface="Libre Franklin" panose="020B0604020202020204" charset="0"/>
              </a:rPr>
              <a:t>como funções, as quais eles gostariam que o sistema </a:t>
            </a:r>
            <a:r>
              <a:rPr lang="pt-BR" sz="2000" dirty="0" smtClean="0">
                <a:latin typeface="Libre Franklin" panose="020B0604020202020204" charset="0"/>
              </a:rPr>
              <a:t>realizasse.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São como “contos”  </a:t>
            </a:r>
            <a:r>
              <a:rPr lang="pt-BR" sz="2000" dirty="0">
                <a:latin typeface="Libre Franklin" panose="020B0604020202020204" charset="0"/>
              </a:rPr>
              <a:t>cujo ponto central está nas necessidades do usuário.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Em </a:t>
            </a:r>
            <a:r>
              <a:rPr lang="pt-BR" sz="2000" dirty="0">
                <a:latin typeface="Libre Franklin" panose="020B0604020202020204" charset="0"/>
              </a:rPr>
              <a:t>algumas literaturas, você encontrará o termo “estórias de usuários”.</a:t>
            </a:r>
          </a:p>
        </p:txBody>
      </p:sp>
      <p:sp>
        <p:nvSpPr>
          <p:cNvPr id="3" name="Retângulo 2"/>
          <p:cNvSpPr/>
          <p:nvPr/>
        </p:nvSpPr>
        <p:spPr>
          <a:xfrm>
            <a:off x="509452" y="4326765"/>
            <a:ext cx="10528661" cy="10156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Libre Franklin" panose="020B0604020202020204" charset="0"/>
              </a:rPr>
              <a:t>Uma </a:t>
            </a:r>
            <a:r>
              <a:rPr lang="pt-BR" sz="2000" b="1" dirty="0" smtClean="0">
                <a:solidFill>
                  <a:srgbClr val="FF0000"/>
                </a:solidFill>
                <a:latin typeface="Libre Franklin" panose="020B0604020202020204" charset="0"/>
              </a:rPr>
              <a:t>HISTÓRIA DE USUÁRIO </a:t>
            </a:r>
            <a:r>
              <a:rPr lang="pt-BR" sz="2000" dirty="0" smtClean="0">
                <a:latin typeface="Libre Franklin" panose="020B0604020202020204" charset="0"/>
              </a:rPr>
              <a:t>é </a:t>
            </a:r>
            <a:r>
              <a:rPr lang="pt-BR" sz="2000" dirty="0">
                <a:latin typeface="Libre Franklin" panose="020B0604020202020204" charset="0"/>
              </a:rPr>
              <a:t>uma descrição curta, informal — feita por meio de uma linguagem simples — daquilo que o usuário deseja ser realizado/ executado pelo sistema e que ele considere ter valor para 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383298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32758" y="95059"/>
            <a:ext cx="10457987" cy="925973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8A4194"/>
                </a:solidFill>
              </a:rPr>
              <a:t>Histórias de </a:t>
            </a:r>
            <a:r>
              <a:rPr lang="pt-BR" sz="2800" b="1" dirty="0" smtClean="0">
                <a:solidFill>
                  <a:srgbClr val="8A4194"/>
                </a:solidFill>
              </a:rPr>
              <a:t>Usuário</a:t>
            </a:r>
            <a:endParaRPr lang="pt-BR" sz="2800" b="1" dirty="0">
              <a:solidFill>
                <a:srgbClr val="8A4194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14" y="2581963"/>
            <a:ext cx="9177586" cy="405396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193073" y="1549876"/>
            <a:ext cx="107333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 </a:t>
            </a:r>
            <a:r>
              <a:rPr lang="pt-BR" sz="2000" b="1" dirty="0" smtClean="0">
                <a:solidFill>
                  <a:srgbClr val="FF0000"/>
                </a:solidFill>
                <a:latin typeface="Libre Franklin" panose="020B0604020202020204" charset="0"/>
              </a:rPr>
              <a:t>HISTÓRIA DO USUÁRIO </a:t>
            </a:r>
            <a:r>
              <a:rPr lang="pt-BR" sz="2000" dirty="0" smtClean="0">
                <a:latin typeface="Libre Franklin" panose="020B0604020202020204" charset="0"/>
              </a:rPr>
              <a:t>usa </a:t>
            </a:r>
            <a:r>
              <a:rPr lang="pt-BR" sz="2000" dirty="0">
                <a:latin typeface="Libre Franklin" panose="020B0604020202020204" charset="0"/>
              </a:rPr>
              <a:t>um cartão escrito ou notas adesivas, onde temos a expressão ou a voz dessa história</a:t>
            </a:r>
          </a:p>
        </p:txBody>
      </p:sp>
    </p:spTree>
    <p:extLst>
      <p:ext uri="{BB962C8B-B14F-4D97-AF65-F5344CB8AC3E}">
        <p14:creationId xmlns:p14="http://schemas.microsoft.com/office/powerpoint/2010/main" val="1594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131073" y="291824"/>
            <a:ext cx="5497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>
                <a:solidFill>
                  <a:srgbClr val="8A4194"/>
                </a:solidFill>
              </a:rPr>
              <a:t>Exemplo - Histórias </a:t>
            </a:r>
            <a:r>
              <a:rPr lang="pt-BR" sz="2800" b="1" dirty="0">
                <a:solidFill>
                  <a:srgbClr val="8A4194"/>
                </a:solidFill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</a:rPr>
              <a:t>Usuário</a:t>
            </a:r>
            <a:endParaRPr lang="pt-BR" sz="2800" b="1" dirty="0">
              <a:solidFill>
                <a:srgbClr val="8A4194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19" y="1493111"/>
            <a:ext cx="9911592" cy="4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/>
          <p:cNvSpPr txBox="1">
            <a:spLocks/>
          </p:cNvSpPr>
          <p:nvPr/>
        </p:nvSpPr>
        <p:spPr>
          <a:xfrm>
            <a:off x="1148862" y="506865"/>
            <a:ext cx="11043138" cy="611863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Seleção da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Técnica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Elicitação </a:t>
            </a: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de </a:t>
            </a:r>
            <a:r>
              <a:rPr lang="pt-BR" sz="2800" b="1" dirty="0" smtClean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Requisitos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  <a:ea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371600" y="1678224"/>
            <a:ext cx="103588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Depois de conhecermos algumas técnicas para a coleta de requisitos, vem a pergunta</a:t>
            </a:r>
            <a:r>
              <a:rPr lang="pt-BR" sz="2000" dirty="0" smtClean="0">
                <a:latin typeface="Libre Franklin" panose="020B0604020202020204" charset="0"/>
              </a:rPr>
              <a:t>: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312818" y="4592460"/>
            <a:ext cx="104764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 resposta é: </a:t>
            </a: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DEPENDE DE VÁRIOS FATORES </a:t>
            </a: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dirty="0">
                <a:latin typeface="Libre Franklin" panose="020B0604020202020204" charset="0"/>
              </a:rPr>
              <a:t>D</a:t>
            </a:r>
            <a:r>
              <a:rPr lang="pt-BR" sz="2000" dirty="0" smtClean="0">
                <a:latin typeface="Libre Franklin" panose="020B0604020202020204" charset="0"/>
              </a:rPr>
              <a:t>o </a:t>
            </a:r>
            <a:r>
              <a:rPr lang="pt-BR" sz="2000" dirty="0">
                <a:latin typeface="Libre Franklin" panose="020B0604020202020204" charset="0"/>
              </a:rPr>
              <a:t>tipo de software, o contexto em que o projeto está sendo desenvolvido, as tecnologias e os recursos disponíveis</a:t>
            </a:r>
          </a:p>
        </p:txBody>
      </p:sp>
      <p:sp>
        <p:nvSpPr>
          <p:cNvPr id="6" name="Retângulo 5"/>
          <p:cNvSpPr/>
          <p:nvPr/>
        </p:nvSpPr>
        <p:spPr>
          <a:xfrm>
            <a:off x="3953402" y="2554348"/>
            <a:ext cx="4849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rgbClr val="C00000"/>
                </a:solidFill>
                <a:latin typeface="Libre Franklin" panose="020B0604020202020204" charset="0"/>
              </a:rPr>
              <a:t>QUAL TÉCNICA SELECIONAR?</a:t>
            </a:r>
            <a:endParaRPr lang="pt-BR" sz="2400" b="1" dirty="0">
              <a:solidFill>
                <a:srgbClr val="C00000"/>
              </a:solidFill>
            </a:endParaRPr>
          </a:p>
        </p:txBody>
      </p:sp>
      <p:sp>
        <p:nvSpPr>
          <p:cNvPr id="7" name="Seta para Baixo 6"/>
          <p:cNvSpPr/>
          <p:nvPr/>
        </p:nvSpPr>
        <p:spPr>
          <a:xfrm>
            <a:off x="5868652" y="2959436"/>
            <a:ext cx="1018903" cy="122793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68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86084" y="236083"/>
            <a:ext cx="10471639" cy="793952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pt-BR" sz="2800" b="1" dirty="0">
                <a:solidFill>
                  <a:srgbClr val="8A4194"/>
                </a:solidFill>
                <a:latin typeface="Libre Franklin" panose="020B0604020202020204" charset="0"/>
                <a:ea typeface="Arial" panose="020B0604020202020204" pitchFamily="34" charset="0"/>
              </a:rPr>
              <a:t>Seleção da Técnica de Elicitação de Requisitos</a:t>
            </a:r>
            <a:endParaRPr lang="pt-BR" sz="2800" b="1" dirty="0">
              <a:solidFill>
                <a:srgbClr val="8A4194"/>
              </a:solidFill>
              <a:latin typeface="Libre Franklin" panose="020B0604020202020204" charset="0"/>
              <a:ea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68964" y="1519789"/>
            <a:ext cx="10607040" cy="163121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Para </a:t>
            </a:r>
            <a:r>
              <a:rPr lang="pt-BR" sz="2000" b="1" dirty="0" smtClean="0">
                <a:latin typeface="Libre Franklin" panose="020B0604020202020204" charset="0"/>
              </a:rPr>
              <a:t>cada </a:t>
            </a:r>
            <a:r>
              <a:rPr lang="pt-BR" sz="2000" b="1" dirty="0">
                <a:latin typeface="Libre Franklin" panose="020B0604020202020204" charset="0"/>
              </a:rPr>
              <a:t>produto </a:t>
            </a:r>
            <a:r>
              <a:rPr lang="pt-BR" sz="2000" dirty="0">
                <a:latin typeface="Libre Franklin" panose="020B0604020202020204" charset="0"/>
              </a:rPr>
              <a:t>existem também </a:t>
            </a:r>
            <a:r>
              <a:rPr lang="pt-BR" sz="2000" b="1" dirty="0">
                <a:latin typeface="Libre Franklin" panose="020B0604020202020204" charset="0"/>
              </a:rPr>
              <a:t>diversos olhares e perspectivas </a:t>
            </a:r>
            <a:r>
              <a:rPr lang="pt-BR" sz="2000" dirty="0">
                <a:latin typeface="Libre Franklin" panose="020B0604020202020204" charset="0"/>
              </a:rPr>
              <a:t>vindos das partes envolvidas.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Para </a:t>
            </a:r>
            <a:r>
              <a:rPr lang="pt-BR" sz="2000" b="1" dirty="0">
                <a:latin typeface="Libre Franklin" panose="020B0604020202020204" charset="0"/>
              </a:rPr>
              <a:t>cada caso </a:t>
            </a:r>
            <a:r>
              <a:rPr lang="pt-BR" sz="2000" dirty="0">
                <a:latin typeface="Libre Franklin" panose="020B0604020202020204" charset="0"/>
              </a:rPr>
              <a:t>existe uma forma </a:t>
            </a:r>
            <a:r>
              <a:rPr lang="pt-BR" sz="2000" b="1" dirty="0">
                <a:latin typeface="Libre Franklin" panose="020B0604020202020204" charset="0"/>
              </a:rPr>
              <a:t>mais adequada de descobrir os requisitos </a:t>
            </a:r>
            <a:r>
              <a:rPr lang="pt-BR" sz="2000" dirty="0">
                <a:latin typeface="Libre Franklin" panose="020B0604020202020204" charset="0"/>
              </a:rPr>
              <a:t>de um produto de </a:t>
            </a:r>
            <a:r>
              <a:rPr lang="pt-BR" sz="2000" dirty="0" smtClean="0">
                <a:latin typeface="Libre Franklin" panose="020B0604020202020204" charset="0"/>
              </a:rPr>
              <a:t>software.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349829" y="4564497"/>
            <a:ext cx="108421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A </a:t>
            </a:r>
            <a:r>
              <a:rPr lang="pt-BR" sz="2000" b="1" dirty="0">
                <a:latin typeface="Libre Franklin" panose="020B0604020202020204" charset="0"/>
              </a:rPr>
              <a:t>coleta é o ponto mais crítico da Engenharia de </a:t>
            </a:r>
            <a:r>
              <a:rPr lang="pt-BR" sz="2000" b="1" dirty="0" smtClean="0">
                <a:latin typeface="Libre Franklin" panose="020B0604020202020204" charset="0"/>
              </a:rPr>
              <a:t>Requisitos. </a:t>
            </a:r>
          </a:p>
          <a:p>
            <a:pPr algn="ctr"/>
            <a:endParaRPr lang="pt-BR" sz="2000" b="1" dirty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Não é apenas </a:t>
            </a:r>
            <a:r>
              <a:rPr lang="pt-BR" sz="2000" dirty="0">
                <a:latin typeface="Libre Franklin" panose="020B0604020202020204" charset="0"/>
              </a:rPr>
              <a:t>perguntar ao usuário o que ele </a:t>
            </a:r>
            <a:r>
              <a:rPr lang="pt-BR" sz="2000" dirty="0" smtClean="0">
                <a:latin typeface="Libre Franklin" panose="020B0604020202020204" charset="0"/>
              </a:rPr>
              <a:t>deseja. </a:t>
            </a:r>
          </a:p>
          <a:p>
            <a:pPr algn="ctr"/>
            <a:r>
              <a:rPr lang="pt-BR" sz="2000" b="1" dirty="0" smtClean="0">
                <a:latin typeface="Libre Franklin" panose="020B0604020202020204" charset="0"/>
              </a:rPr>
              <a:t>Coletar requisitos </a:t>
            </a:r>
            <a:r>
              <a:rPr lang="pt-BR" sz="2000" b="1" dirty="0" smtClean="0">
                <a:latin typeface="Libre Franklin" panose="020B0604020202020204" charset="0"/>
                <a:sym typeface="Wingdings" panose="05000000000000000000" pitchFamily="2" charset="2"/>
              </a:rPr>
              <a:t></a:t>
            </a:r>
            <a:r>
              <a:rPr lang="pt-BR" sz="2000" b="1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é investigar, instigar, questionar, descobrir, explorar, extrair o máximo de informação dos stakeholders</a:t>
            </a:r>
            <a:r>
              <a:rPr lang="pt-BR" sz="2000" dirty="0" smtClean="0">
                <a:latin typeface="Libre Franklin" panose="020B0604020202020204" charset="0"/>
              </a:rPr>
              <a:t>..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7" name="Seta para Baixo 6"/>
          <p:cNvSpPr/>
          <p:nvPr/>
        </p:nvSpPr>
        <p:spPr>
          <a:xfrm>
            <a:off x="5712453" y="3151005"/>
            <a:ext cx="1018903" cy="122793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2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6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>
            <a:spLocks noGrp="1"/>
          </p:cNvSpPr>
          <p:nvPr>
            <p:ph type="title"/>
          </p:nvPr>
        </p:nvSpPr>
        <p:spPr>
          <a:xfrm>
            <a:off x="3974739" y="1660125"/>
            <a:ext cx="6804098" cy="297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200"/>
            </a:pPr>
            <a:r>
              <a:rPr lang="pt-BR" sz="3200" b="0" dirty="0"/>
              <a:t>“É melhor conhecer algumas perguntas do que todas as respostas.” </a:t>
            </a: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sz="32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4" name="Google Shape;564;p49"/>
          <p:cNvSpPr txBox="1">
            <a:spLocks noGrp="1"/>
          </p:cNvSpPr>
          <p:nvPr>
            <p:ph type="body" idx="1"/>
          </p:nvPr>
        </p:nvSpPr>
        <p:spPr>
          <a:xfrm>
            <a:off x="3974739" y="3765530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1600" dirty="0"/>
              <a:t>James </a:t>
            </a:r>
            <a:r>
              <a:rPr lang="pt-BR" sz="1600" dirty="0" err="1"/>
              <a:t>Thurber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>
            <a:spLocks noGrp="1"/>
          </p:cNvSpPr>
          <p:nvPr>
            <p:ph type="body" idx="1"/>
          </p:nvPr>
        </p:nvSpPr>
        <p:spPr>
          <a:xfrm>
            <a:off x="1323704" y="2280198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b="1" dirty="0" smtClean="0"/>
              <a:t>Coleta de Requisitos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b="1" dirty="0" smtClean="0"/>
              <a:t>Técnicas </a:t>
            </a:r>
            <a:r>
              <a:rPr lang="pt-BR" sz="1800" b="1" dirty="0"/>
              <a:t>para Elicitação de </a:t>
            </a:r>
            <a:r>
              <a:rPr lang="pt-BR" sz="1800" b="1" dirty="0" smtClean="0"/>
              <a:t>Requisitos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200" b="1" dirty="0" smtClean="0"/>
              <a:t>Entrevista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200" b="1" dirty="0" smtClean="0"/>
              <a:t>Brainstorming </a:t>
            </a:r>
            <a:endParaRPr lang="pt-BR" sz="2200" b="1" dirty="0"/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200" b="1" dirty="0"/>
              <a:t>Questionário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200" b="1" dirty="0"/>
              <a:t>Oficinas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b="1" dirty="0"/>
              <a:t>Seleção da </a:t>
            </a:r>
            <a:r>
              <a:rPr lang="pt-BR" sz="1800" b="1" dirty="0" smtClean="0"/>
              <a:t>Técnica </a:t>
            </a:r>
            <a:r>
              <a:rPr lang="pt-BR" sz="1800" b="1" dirty="0"/>
              <a:t>de </a:t>
            </a:r>
            <a:r>
              <a:rPr lang="pt-BR" sz="1800" b="1" dirty="0"/>
              <a:t>E</a:t>
            </a:r>
            <a:r>
              <a:rPr lang="pt-BR" sz="1800" b="1" dirty="0" smtClean="0"/>
              <a:t>licitação </a:t>
            </a:r>
            <a:r>
              <a:rPr lang="pt-BR" sz="1800" b="1" dirty="0"/>
              <a:t>de Requisitos</a:t>
            </a:r>
            <a:endParaRPr sz="1800" b="1" dirty="0"/>
          </a:p>
        </p:txBody>
      </p:sp>
      <p:sp>
        <p:nvSpPr>
          <p:cNvPr id="571" name="Google Shape;571;p50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2E8A"/>
              </a:buClr>
              <a:buSzPts val="2800"/>
              <a:buNone/>
            </a:pPr>
            <a:r>
              <a:rPr lang="pt-BR" dirty="0" smtClean="0"/>
              <a:t>Unidade 03</a:t>
            </a:r>
            <a:endParaRPr dirty="0"/>
          </a:p>
        </p:txBody>
      </p:sp>
      <p:sp>
        <p:nvSpPr>
          <p:cNvPr id="572" name="Google Shape;572;p50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b="1" dirty="0"/>
              <a:t>Técnicas para Elicitação de </a:t>
            </a:r>
            <a:r>
              <a:rPr lang="pt-BR" b="1" dirty="0" smtClean="0"/>
              <a:t>Requisitos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94508" y="203574"/>
            <a:ext cx="10471639" cy="669261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pt-BR" sz="2800" b="1" dirty="0" smtClean="0">
                <a:solidFill>
                  <a:srgbClr val="7030A0"/>
                </a:solidFill>
              </a:rPr>
              <a:t>Coleta de Requisitos</a:t>
            </a:r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94508" y="1720471"/>
            <a:ext cx="107372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ibre Franklin" panose="020B0604020202020204" charset="0"/>
              </a:rPr>
              <a:t>Para você entender como realizar a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COLETA DE REQUISITOS </a:t>
            </a:r>
            <a:r>
              <a:rPr lang="pt-BR" sz="2000" dirty="0" smtClean="0">
                <a:latin typeface="Libre Franklin" panose="020B0604020202020204" charset="0"/>
              </a:rPr>
              <a:t>durante </a:t>
            </a:r>
            <a:r>
              <a:rPr lang="pt-BR" sz="2000" dirty="0">
                <a:latin typeface="Libre Franklin" panose="020B0604020202020204" charset="0"/>
              </a:rPr>
              <a:t>o desenvolvimento de um software, é necessário identificar quais as</a:t>
            </a:r>
            <a:r>
              <a:rPr lang="pt-BR" sz="2000" b="1" dirty="0">
                <a:latin typeface="Libre Franklin" panose="020B0604020202020204" charset="0"/>
              </a:rPr>
              <a:t> </a:t>
            </a:r>
            <a:endParaRPr lang="pt-BR" sz="2000" b="1" dirty="0" smtClean="0">
              <a:latin typeface="Libre Franklin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FONTES DE INFORMAÇÃO</a:t>
            </a:r>
            <a:endParaRPr lang="pt-BR" sz="2000" dirty="0">
              <a:latin typeface="Libre Franklin" panose="020B060402020202020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63781" y="4423589"/>
            <a:ext cx="10668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 smtClean="0">
                <a:latin typeface="Libre Franklin" panose="020B0604020202020204" charset="0"/>
              </a:rPr>
              <a:t>Podem </a:t>
            </a:r>
            <a:r>
              <a:rPr lang="pt-BR" sz="2200" dirty="0">
                <a:latin typeface="Libre Franklin" panose="020B0604020202020204" charset="0"/>
              </a:rPr>
              <a:t>ser usadas para compreender as necessidades dos clientes e como interagir com eles. </a:t>
            </a:r>
            <a:endParaRPr lang="pt-BR" sz="2200" dirty="0"/>
          </a:p>
        </p:txBody>
      </p:sp>
      <p:sp>
        <p:nvSpPr>
          <p:cNvPr id="3" name="Seta para Baixo 2"/>
          <p:cNvSpPr/>
          <p:nvPr/>
        </p:nvSpPr>
        <p:spPr>
          <a:xfrm>
            <a:off x="6137564" y="3144835"/>
            <a:ext cx="969818" cy="11362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05346" y="1551240"/>
            <a:ext cx="107788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OBJETIVO</a:t>
            </a:r>
            <a:r>
              <a:rPr lang="pt-BR" sz="2000" dirty="0" smtClean="0">
                <a:latin typeface="Libre Franklin" panose="020B0604020202020204" charset="0"/>
              </a:rPr>
              <a:t>: </a:t>
            </a:r>
            <a:r>
              <a:rPr lang="pt-BR" sz="2000" dirty="0">
                <a:latin typeface="Libre Franklin" panose="020B0604020202020204" charset="0"/>
              </a:rPr>
              <a:t>definir e documentar as características dos produtos e serviços do projeto que satisfarão às necessidades e expectativas dos usuários do sistema. </a:t>
            </a:r>
            <a:endParaRPr lang="pt-BR" sz="2000" dirty="0" smtClean="0">
              <a:latin typeface="Libre Franklin" panose="020B0604020202020204" charset="0"/>
            </a:endParaRPr>
          </a:p>
          <a:p>
            <a:endParaRPr lang="pt-BR" sz="2000" dirty="0">
              <a:latin typeface="Libre Franklin" panose="020B0604020202020204" charset="0"/>
            </a:endParaRPr>
          </a:p>
          <a:p>
            <a:endParaRPr lang="pt-BR" sz="2000" dirty="0" smtClean="0">
              <a:latin typeface="Libre Franklin" panose="020B0604020202020204" charset="0"/>
            </a:endParaRPr>
          </a:p>
        </p:txBody>
      </p:sp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108363" y="189719"/>
            <a:ext cx="10471639" cy="669261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pt-BR" sz="2800" b="1" dirty="0" smtClean="0">
                <a:solidFill>
                  <a:srgbClr val="7030A0"/>
                </a:solidFill>
              </a:rPr>
              <a:t>Processo de Coleta de Requisitos</a:t>
            </a:r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505202" y="2991414"/>
            <a:ext cx="84789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C00000"/>
                </a:solidFill>
                <a:latin typeface="Libre Franklin" panose="020B0604020202020204" charset="0"/>
              </a:rPr>
              <a:t>COLETAR REQUISITOS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:  </a:t>
            </a:r>
            <a:r>
              <a:rPr lang="pt-BR" sz="2000" dirty="0" smtClean="0">
                <a:latin typeface="Libre Franklin" panose="020B0604020202020204" charset="0"/>
              </a:rPr>
              <a:t>é </a:t>
            </a:r>
            <a:r>
              <a:rPr lang="pt-BR" sz="2000" dirty="0">
                <a:latin typeface="Libre Franklin" panose="020B0604020202020204" charset="0"/>
              </a:rPr>
              <a:t>o processo de interagir com os usuários, visando descobrir os requisitos do </a:t>
            </a:r>
            <a:r>
              <a:rPr lang="pt-BR" sz="2000" dirty="0" smtClean="0">
                <a:latin typeface="Libre Franklin" panose="020B0604020202020204" charset="0"/>
              </a:rPr>
              <a:t>sistema.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Esses </a:t>
            </a:r>
            <a:r>
              <a:rPr lang="pt-BR" sz="2000" dirty="0">
                <a:latin typeface="Libre Franklin" panose="020B0604020202020204" charset="0"/>
              </a:rPr>
              <a:t>requisitos precisam ser bem </a:t>
            </a:r>
            <a:r>
              <a:rPr lang="pt-BR" sz="2000" b="1" dirty="0">
                <a:latin typeface="Libre Franklin" panose="020B0604020202020204" charset="0"/>
              </a:rPr>
              <a:t>definidos</a:t>
            </a:r>
            <a:r>
              <a:rPr lang="pt-BR" sz="2000" dirty="0">
                <a:latin typeface="Libre Franklin" panose="020B0604020202020204" charset="0"/>
              </a:rPr>
              <a:t>, bem </a:t>
            </a:r>
            <a:r>
              <a:rPr lang="pt-BR" sz="2000" b="1" dirty="0">
                <a:latin typeface="Libre Franklin" panose="020B0604020202020204" charset="0"/>
              </a:rPr>
              <a:t>analisados</a:t>
            </a:r>
            <a:r>
              <a:rPr lang="pt-BR" sz="2000" dirty="0">
                <a:latin typeface="Libre Franklin" panose="020B0604020202020204" charset="0"/>
              </a:rPr>
              <a:t> e </a:t>
            </a:r>
            <a:r>
              <a:rPr lang="pt-BR" sz="2000" b="1" dirty="0">
                <a:latin typeface="Libre Franklin" panose="020B0604020202020204" charset="0"/>
              </a:rPr>
              <a:t>descritos</a:t>
            </a:r>
            <a:r>
              <a:rPr lang="pt-BR" sz="2000" dirty="0">
                <a:latin typeface="Libre Franklin" panose="020B0604020202020204" charset="0"/>
              </a:rPr>
              <a:t> com detalhamento suficiente para serem medidos (aceitos) </a:t>
            </a:r>
            <a:r>
              <a:rPr lang="pt-BR" sz="2000" dirty="0" smtClean="0">
                <a:latin typeface="Libre Franklin" panose="020B0604020202020204" charset="0"/>
              </a:rPr>
              <a:t>e </a:t>
            </a:r>
            <a:r>
              <a:rPr lang="pt-BR" sz="2000" dirty="0">
                <a:latin typeface="Libre Franklin" panose="020B0604020202020204" charset="0"/>
              </a:rPr>
              <a:t>controlados durante o desenvolvimento do software </a:t>
            </a:r>
          </a:p>
        </p:txBody>
      </p:sp>
      <p:sp>
        <p:nvSpPr>
          <p:cNvPr id="9" name="Seta Dobrada 8"/>
          <p:cNvSpPr/>
          <p:nvPr/>
        </p:nvSpPr>
        <p:spPr>
          <a:xfrm flipV="1">
            <a:off x="1343892" y="2313709"/>
            <a:ext cx="2022764" cy="1801090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6255" y="6068291"/>
            <a:ext cx="1108363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66255" y="175865"/>
            <a:ext cx="10471639" cy="669261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ibre Franklin" panose="020B0604020202020204" charset="0"/>
              </a:rPr>
              <a:t> </a:t>
            </a:r>
            <a:r>
              <a:rPr lang="pt-BR" sz="2800" b="1" dirty="0" smtClean="0">
                <a:solidFill>
                  <a:srgbClr val="7030A0"/>
                </a:solidFill>
                <a:latin typeface="Libre Franklin" panose="020B0604020202020204" charset="0"/>
              </a:rPr>
              <a:t>Coleta de Requisitos </a:t>
            </a:r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  <a:p>
            <a:endParaRPr lang="pt-BR" sz="2800" b="1" dirty="0">
              <a:solidFill>
                <a:srgbClr val="7030A0"/>
              </a:solidFill>
              <a:latin typeface="Libre Franklin" panose="020B060402020202020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38503" y="1694521"/>
            <a:ext cx="1077484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Libre Franklin" panose="020B0604020202020204" charset="0"/>
              </a:rPr>
              <a:t>Para cada </a:t>
            </a:r>
            <a:r>
              <a:rPr lang="pt-BR" sz="2000" b="1" dirty="0">
                <a:solidFill>
                  <a:srgbClr val="C00000"/>
                </a:solidFill>
                <a:latin typeface="Libre Franklin" panose="020B0604020202020204" charset="0"/>
              </a:rPr>
              <a:t>projeto</a:t>
            </a:r>
            <a:r>
              <a:rPr lang="pt-BR" sz="2000" dirty="0">
                <a:latin typeface="Libre Franklin" panose="020B0604020202020204" charset="0"/>
              </a:rPr>
              <a:t>, existe uma forma adequada de coletar os requisitos de um produto de software. </a:t>
            </a:r>
            <a:endParaRPr lang="pt-BR" sz="2000" dirty="0" smtClean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>
              <a:latin typeface="Libre Frankli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Temos </a:t>
            </a:r>
            <a:r>
              <a:rPr lang="pt-BR" sz="2000" dirty="0">
                <a:latin typeface="Libre Franklin" panose="020B0604020202020204" charset="0"/>
              </a:rPr>
              <a:t>diferentes tipos de produtos de software e cada um implica diferentes tipos de requisitos, com isso, há distintas fontes de informação para a coleta. </a:t>
            </a:r>
          </a:p>
        </p:txBody>
      </p:sp>
      <p:sp>
        <p:nvSpPr>
          <p:cNvPr id="2" name="Retângulo 1"/>
          <p:cNvSpPr/>
          <p:nvPr/>
        </p:nvSpPr>
        <p:spPr>
          <a:xfrm>
            <a:off x="512617" y="4078703"/>
            <a:ext cx="104463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PENSE EM VÁRIOS TIPOS DE SISTEMA DE INFORMAÇÃO</a:t>
            </a: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São </a:t>
            </a:r>
            <a:r>
              <a:rPr lang="pt-BR" sz="2000" dirty="0">
                <a:latin typeface="Libre Franklin" panose="020B0604020202020204" charset="0"/>
              </a:rPr>
              <a:t>sistemas diferentes e que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possuem particularidades </a:t>
            </a:r>
            <a:r>
              <a:rPr lang="pt-BR" sz="2000" dirty="0">
                <a:latin typeface="Libre Franklin" panose="020B0604020202020204" charset="0"/>
              </a:rPr>
              <a:t>de cada tipo de negócio e de cada contexto de projeto, com isso,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fontes de informação diferentes</a:t>
            </a:r>
          </a:p>
        </p:txBody>
      </p:sp>
    </p:spTree>
    <p:extLst>
      <p:ext uri="{BB962C8B-B14F-4D97-AF65-F5344CB8AC3E}">
        <p14:creationId xmlns:p14="http://schemas.microsoft.com/office/powerpoint/2010/main" val="36266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87668" y="189721"/>
            <a:ext cx="10471639" cy="66926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7030A0"/>
                </a:solidFill>
              </a:rPr>
              <a:t>Fontes de Informação</a:t>
            </a:r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05345" y="1849812"/>
            <a:ext cx="107234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Libre Franklin" panose="020B0604020202020204" charset="0"/>
              </a:rPr>
              <a:t>Quando identificamos as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FONTES DE INFORMAÇÃO</a:t>
            </a:r>
          </a:p>
          <a:p>
            <a:pPr algn="ctr"/>
            <a:endParaRPr lang="pt-BR" sz="2000" b="1" dirty="0" smtClean="0">
              <a:solidFill>
                <a:srgbClr val="7030A0"/>
              </a:solidFill>
              <a:latin typeface="Libre Franklin" panose="020B0604020202020204" charset="0"/>
            </a:endParaRPr>
          </a:p>
          <a:p>
            <a:pPr algn="ctr"/>
            <a:endParaRPr lang="pt-BR" sz="2000" b="1" dirty="0">
              <a:solidFill>
                <a:srgbClr val="7030A0"/>
              </a:solidFill>
              <a:latin typeface="Libre Franklin" panose="020B0604020202020204" charset="0"/>
            </a:endParaRPr>
          </a:p>
          <a:p>
            <a:pPr algn="ctr"/>
            <a:endParaRPr lang="pt-BR" sz="2000" b="1" dirty="0">
              <a:solidFill>
                <a:srgbClr val="7030A0"/>
              </a:solidFill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 Devemos </a:t>
            </a:r>
            <a:r>
              <a:rPr lang="pt-BR" sz="2000" dirty="0">
                <a:latin typeface="Libre Franklin" panose="020B0604020202020204" charset="0"/>
              </a:rPr>
              <a:t>lembrar quais os </a:t>
            </a:r>
            <a:r>
              <a:rPr lang="pt-BR" sz="2000" b="1" dirty="0">
                <a:latin typeface="Libre Franklin" panose="020B0604020202020204" charset="0"/>
              </a:rPr>
              <a:t>stakeholders</a:t>
            </a:r>
            <a:r>
              <a:rPr lang="pt-BR" sz="2000" dirty="0">
                <a:latin typeface="Libre Franklin" panose="020B0604020202020204" charset="0"/>
              </a:rPr>
              <a:t> que precisam ser </a:t>
            </a:r>
            <a:r>
              <a:rPr lang="pt-BR" sz="2000" dirty="0" smtClean="0">
                <a:latin typeface="Libre Franklin" panose="020B0604020202020204" charset="0"/>
              </a:rPr>
              <a:t>considerados</a:t>
            </a:r>
            <a:r>
              <a:rPr lang="pt-BR" sz="2000" dirty="0">
                <a:latin typeface="Libre Franklin" panose="020B0604020202020204" charset="0"/>
              </a:rPr>
              <a:t> </a:t>
            </a:r>
            <a:r>
              <a:rPr lang="pt-BR" sz="2000" dirty="0" smtClean="0">
                <a:latin typeface="Libre Franklin" panose="020B0604020202020204" charset="0"/>
                <a:sym typeface="Wingdings" panose="05000000000000000000" pitchFamily="2" charset="2"/>
              </a:rPr>
              <a:t> 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eles influenciam os </a:t>
            </a:r>
            <a:r>
              <a:rPr lang="pt-BR" sz="2000" dirty="0" smtClean="0">
                <a:latin typeface="Libre Franklin" panose="020B0604020202020204" charset="0"/>
              </a:rPr>
              <a:t>requisitos (funcionalidades </a:t>
            </a:r>
            <a:r>
              <a:rPr lang="pt-BR" sz="2000" dirty="0">
                <a:latin typeface="Libre Franklin" panose="020B0604020202020204" charset="0"/>
              </a:rPr>
              <a:t>e regras de </a:t>
            </a:r>
            <a:r>
              <a:rPr lang="pt-BR" sz="2000" dirty="0" smtClean="0">
                <a:latin typeface="Libre Franklin" panose="020B0604020202020204" charset="0"/>
              </a:rPr>
              <a:t>negócio</a:t>
            </a:r>
            <a:r>
              <a:rPr lang="pt-BR" sz="2000" dirty="0">
                <a:latin typeface="Libre Franklin" panose="020B0604020202020204" charset="0"/>
              </a:rPr>
              <a:t>)</a:t>
            </a:r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endParaRPr lang="pt-BR" sz="2000" dirty="0" smtClean="0">
              <a:latin typeface="Libre Franklin" panose="020B0604020202020204" charset="0"/>
            </a:endParaRPr>
          </a:p>
          <a:p>
            <a:pPr algn="ctr"/>
            <a:endParaRPr lang="pt-BR" sz="2000" dirty="0">
              <a:latin typeface="Libre Franklin" panose="020B0604020202020204" charset="0"/>
            </a:endParaRPr>
          </a:p>
          <a:p>
            <a:pPr algn="ctr"/>
            <a:r>
              <a:rPr lang="pt-BR" sz="2000" dirty="0" smtClean="0">
                <a:latin typeface="Libre Franklin" panose="020B0604020202020204" charset="0"/>
              </a:rPr>
              <a:t>O </a:t>
            </a:r>
            <a:r>
              <a:rPr lang="pt-BR" sz="2000" b="1" dirty="0">
                <a:solidFill>
                  <a:srgbClr val="7030A0"/>
                </a:solidFill>
                <a:latin typeface="Libre Franklin" panose="020B0604020202020204" charset="0"/>
              </a:rPr>
              <a:t>nível de envolvimento dos </a:t>
            </a:r>
            <a:r>
              <a:rPr lang="pt-BR" sz="2000" b="1" dirty="0" smtClean="0">
                <a:solidFill>
                  <a:srgbClr val="7030A0"/>
                </a:solidFill>
                <a:latin typeface="Libre Franklin" panose="020B0604020202020204" charset="0"/>
              </a:rPr>
              <a:t>stakeholders: </a:t>
            </a:r>
            <a:r>
              <a:rPr lang="pt-BR" sz="2000" dirty="0" smtClean="0">
                <a:latin typeface="Libre Franklin" panose="020B0604020202020204" charset="0"/>
              </a:rPr>
              <a:t> </a:t>
            </a:r>
            <a:r>
              <a:rPr lang="pt-BR" sz="2000" dirty="0">
                <a:latin typeface="Libre Franklin" panose="020B0604020202020204" charset="0"/>
              </a:rPr>
              <a:t>varia de acordo com as diferentes necessidades do projeto que está sendo desenvolvido e dos requisitos. 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6040582" y="2258291"/>
            <a:ext cx="762000" cy="84512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Baixo 7"/>
          <p:cNvSpPr/>
          <p:nvPr/>
        </p:nvSpPr>
        <p:spPr>
          <a:xfrm>
            <a:off x="6089073" y="3922938"/>
            <a:ext cx="762000" cy="84512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7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87668" y="189721"/>
            <a:ext cx="10471639" cy="66926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7030A0"/>
                </a:solidFill>
              </a:rPr>
              <a:t>Fontes de Informação</a:t>
            </a:r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316180" y="1658963"/>
            <a:ext cx="10654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latin typeface="Libre Franklin" panose="020B0604020202020204" charset="0"/>
              </a:rPr>
              <a:t>Como descobrir quais as fontes de informação?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588332" y="2859055"/>
            <a:ext cx="83750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Libre Franklin" panose="020B0604020202020204" charset="0"/>
              </a:rPr>
              <a:t>Ao conversar com o </a:t>
            </a:r>
            <a:r>
              <a:rPr lang="pt-BR" sz="2000" dirty="0" smtClean="0">
                <a:latin typeface="Libre Franklin" panose="020B0604020202020204" charset="0"/>
              </a:rPr>
              <a:t>cliente </a:t>
            </a:r>
            <a:r>
              <a:rPr lang="pt-BR" sz="2000" dirty="0">
                <a:latin typeface="Libre Franklin" panose="020B0604020202020204" charset="0"/>
              </a:rPr>
              <a:t>procure </a:t>
            </a:r>
            <a:r>
              <a:rPr lang="pt-BR" sz="2000" dirty="0" smtClean="0">
                <a:latin typeface="Libre Franklin" panose="020B0604020202020204" charset="0"/>
              </a:rPr>
              <a:t>identificar: </a:t>
            </a:r>
          </a:p>
          <a:p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As </a:t>
            </a:r>
            <a:r>
              <a:rPr lang="pt-BR" sz="2000" b="1" dirty="0">
                <a:latin typeface="Libre Franklin" panose="020B0604020202020204" charset="0"/>
              </a:rPr>
              <a:t>áreas de negócio </a:t>
            </a:r>
            <a:r>
              <a:rPr lang="pt-BR" sz="2000" dirty="0">
                <a:latin typeface="Libre Franklin" panose="020B0604020202020204" charset="0"/>
              </a:rPr>
              <a:t>que serão impactadas pelo </a:t>
            </a:r>
            <a:r>
              <a:rPr lang="pt-BR" sz="2000" dirty="0" smtClean="0">
                <a:latin typeface="Libre Franklin" panose="020B0604020202020204" charset="0"/>
              </a:rPr>
              <a:t>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>
              <a:latin typeface="Libre Frankli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Libre Franklin" panose="020B0604020202020204" charset="0"/>
              </a:rPr>
              <a:t>Identifique </a:t>
            </a:r>
            <a:r>
              <a:rPr lang="pt-BR" sz="2000" b="1" dirty="0">
                <a:latin typeface="Libre Franklin" panose="020B0604020202020204" charset="0"/>
              </a:rPr>
              <a:t>regras, leis e regulamentações </a:t>
            </a:r>
            <a:r>
              <a:rPr lang="pt-BR" sz="2000" dirty="0">
                <a:latin typeface="Libre Franklin" panose="020B0604020202020204" charset="0"/>
              </a:rPr>
              <a:t>as quais precisam ser atendidas bem como os stakeholders responsáveis por essas áreas e informações. </a:t>
            </a:r>
          </a:p>
        </p:txBody>
      </p:sp>
      <p:sp>
        <p:nvSpPr>
          <p:cNvPr id="9" name="Seta Dobrada 8"/>
          <p:cNvSpPr/>
          <p:nvPr/>
        </p:nvSpPr>
        <p:spPr>
          <a:xfrm flipV="1">
            <a:off x="1440874" y="2059073"/>
            <a:ext cx="2022764" cy="1801090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0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1374</Words>
  <Application>Microsoft Office PowerPoint</Application>
  <PresentationFormat>Widescreen</PresentationFormat>
  <Paragraphs>140</Paragraphs>
  <Slides>26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Franklin Gothic</vt:lpstr>
      <vt:lpstr>Wingdings</vt:lpstr>
      <vt:lpstr>Calibri</vt:lpstr>
      <vt:lpstr>Libre Franklin</vt:lpstr>
      <vt:lpstr>Noto Sans Symbols</vt:lpstr>
      <vt:lpstr>Arial</vt:lpstr>
      <vt:lpstr>Tema do Office</vt:lpstr>
      <vt:lpstr>Engenharia de Requisitos</vt:lpstr>
      <vt:lpstr>Técnicas de Elicitação de  Requisitos</vt:lpstr>
      <vt:lpstr>“É melhor conhecer algumas perguntas do que todas as respostas.”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Janaina Aparecida de Freitas</dc:creator>
  <cp:lastModifiedBy>Janaina Aparecida de Freitas</cp:lastModifiedBy>
  <cp:revision>60</cp:revision>
  <dcterms:modified xsi:type="dcterms:W3CDTF">2022-08-25T13:10:36Z</dcterms:modified>
</cp:coreProperties>
</file>